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72" r:id="rId5"/>
    <p:sldId id="262" r:id="rId6"/>
    <p:sldId id="260" r:id="rId7"/>
    <p:sldId id="274" r:id="rId8"/>
    <p:sldId id="275" r:id="rId9"/>
    <p:sldId id="279" r:id="rId10"/>
    <p:sldId id="276" r:id="rId11"/>
    <p:sldId id="277" r:id="rId12"/>
    <p:sldId id="278" r:id="rId13"/>
    <p:sldId id="268" r:id="rId14"/>
    <p:sldId id="271" r:id="rId15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swald Regular" panose="020B0604020202020204" charset="0"/>
      <p:regular r:id="rId21"/>
      <p:bold r:id="rId22"/>
    </p:embeddedFont>
    <p:embeddedFont>
      <p:font typeface="Oswal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650">
          <p15:clr>
            <a:srgbClr val="9AA0A6"/>
          </p15:clr>
        </p15:guide>
        <p15:guide id="4" pos="72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yVCwR+Vl7/6wb6cVHhhklur9Ri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[LAS] de sistemas" initials="" lastIdx="2" clrIdx="0"/>
  <p:cmAuthor id="1" name="Jus Recondo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640"/>
    <a:srgbClr val="3FAD86"/>
    <a:srgbClr val="A35D23"/>
    <a:srgbClr val="FFAB40"/>
    <a:srgbClr val="000000"/>
    <a:srgbClr val="902B8C"/>
    <a:srgbClr val="F58F32"/>
    <a:srgbClr val="F5B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56" y="90"/>
      </p:cViewPr>
      <p:guideLst>
        <p:guide orient="horz" pos="1800"/>
        <p:guide pos="2880"/>
        <p:guide orient="horz" pos="650"/>
        <p:guide pos="7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30T22:53:59.225" idx="1">
    <p:pos x="6000" y="0"/>
    <p:text>Agregamos este slide que debe ser el primero de toda la ppt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ND2IIYY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7T21:54:01.146" idx="1">
    <p:pos x="6000" y="0"/>
    <p:text>Esto es un video, funciona en power point pero no en google slides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M6e_RRQ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7T21:54:34.190" idx="2">
    <p:pos x="6000" y="0"/>
    <p:text>Aca hay ejemplos de audio, funcionan en ppt pero no en google slides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M6e_RRU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1718aa5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1718aa5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55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40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60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61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99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52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36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hyperlink" Target="https://github.com/JusRecondo/w-synth" TargetMode="External"/><Relationship Id="rId4" Type="http://schemas.openxmlformats.org/officeDocument/2006/relationships/notesSlide" Target="../notesSlides/notesSlide3.xml"/><Relationship Id="rId9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13.png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openxmlformats.org/officeDocument/2006/relationships/image" Target="../media/image12.png"/><Relationship Id="rId17" Type="http://schemas.openxmlformats.org/officeDocument/2006/relationships/comments" Target="../comments/comment3.xml"/><Relationship Id="rId2" Type="http://schemas.openxmlformats.org/officeDocument/2006/relationships/audio" Target="../media/media2.mp3"/><Relationship Id="rId16" Type="http://schemas.openxmlformats.org/officeDocument/2006/relationships/image" Target="../media/image9.pn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11.png"/><Relationship Id="rId5" Type="http://schemas.microsoft.com/office/2007/relationships/media" Target="../media/media4.mp3"/><Relationship Id="rId15" Type="http://schemas.openxmlformats.org/officeDocument/2006/relationships/image" Target="../media/image8.jpg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1718aa53c_0_0"/>
          <p:cNvSpPr txBox="1"/>
          <p:nvPr/>
        </p:nvSpPr>
        <p:spPr>
          <a:xfrm>
            <a:off x="943825" y="216025"/>
            <a:ext cx="58866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>
                <a:solidFill>
                  <a:srgbClr val="3FAD86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Sintetizador DIY en el navegador: La Web Audio API como punto de encuentro entre el desarrollo web y la música.</a:t>
            </a:r>
            <a:endParaRPr sz="3000">
              <a:solidFill>
                <a:srgbClr val="3FAD86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3FAD86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endParaRPr sz="2400">
              <a:solidFill>
                <a:srgbClr val="3FAD86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55" name="Google Shape;55;ge1718aa53c_0_0"/>
          <p:cNvSpPr txBox="1"/>
          <p:nvPr/>
        </p:nvSpPr>
        <p:spPr>
          <a:xfrm>
            <a:off x="943825" y="2204175"/>
            <a:ext cx="6182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Los navegadores web hoy en día son otra herramienta para la expresión artística. Una de las tantas posibilidades que ofrece la Web Audio API es poder sintetizar y procesar sonidos en un navegador, teniendo el potencial de crear instrumentos musicales que habitan en la web.</a:t>
            </a:r>
            <a:endParaRPr sz="16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56" name="Google Shape;56;ge1718aa53c_0_0"/>
          <p:cNvSpPr txBox="1"/>
          <p:nvPr/>
        </p:nvSpPr>
        <p:spPr>
          <a:xfrm>
            <a:off x="2599724" y="3610200"/>
            <a:ext cx="180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Jus Recondo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ge1718aa53c_0_0"/>
          <p:cNvSpPr txBox="1"/>
          <p:nvPr/>
        </p:nvSpPr>
        <p:spPr>
          <a:xfrm>
            <a:off x="2599725" y="3928525"/>
            <a:ext cx="3870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Músique, docente y programadore. Trabaja como desarrolladore Front End y docente en ALT Cooperativa, primera cooperativa de tecnología matriculada en el país integrada por personas trans. Su identidad de género es no binaria. Le encantan los sintetizadores, los gatos y hacer cosas con JavaScript. </a:t>
            </a:r>
            <a:endParaRPr sz="12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58" name="Google Shape;58;ge1718aa53c_0_0"/>
          <p:cNvPicPr preferRelativeResize="0"/>
          <p:nvPr/>
        </p:nvPicPr>
        <p:blipFill rotWithShape="1">
          <a:blip r:embed="rId4">
            <a:alphaModFix/>
          </a:blip>
          <a:srcRect t="8059" b="26734"/>
          <a:stretch/>
        </p:blipFill>
        <p:spPr>
          <a:xfrm>
            <a:off x="1039450" y="3643625"/>
            <a:ext cx="1568501" cy="15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e1718aa53c_0_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/>
          <p:nvPr/>
        </p:nvSpPr>
        <p:spPr>
          <a:xfrm>
            <a:off x="384773" y="390559"/>
            <a:ext cx="69864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600"/>
            </a:pPr>
            <a:r>
              <a:rPr lang="es-AR" sz="2600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Síntesis de sonido</a:t>
            </a:r>
          </a:p>
        </p:txBody>
      </p:sp>
      <p:sp>
        <p:nvSpPr>
          <p:cNvPr id="176" name="Google Shape;174;p7"/>
          <p:cNvSpPr/>
          <p:nvPr/>
        </p:nvSpPr>
        <p:spPr>
          <a:xfrm>
            <a:off x="2367804" y="4139253"/>
            <a:ext cx="3860948" cy="866899"/>
          </a:xfrm>
          <a:prstGeom prst="snip1Rect">
            <a:avLst>
              <a:gd name="adj" fmla="val 0"/>
            </a:avLst>
          </a:prstGeom>
          <a:solidFill>
            <a:srgbClr val="3FAD86"/>
          </a:solidFill>
          <a:ln w="28575" cap="flat" cmpd="sng">
            <a:solidFill>
              <a:srgbClr val="3FAD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5;p7"/>
          <p:cNvSpPr txBox="1"/>
          <p:nvPr/>
        </p:nvSpPr>
        <p:spPr>
          <a:xfrm>
            <a:off x="2367804" y="4023569"/>
            <a:ext cx="3639044" cy="7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600"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La Web Audio API </a:t>
            </a:r>
            <a:r>
              <a:rPr lang="es-AR" sz="1600" dirty="0">
                <a:latin typeface="Oswald"/>
                <a:ea typeface="Oswald"/>
                <a:cs typeface="Oswald"/>
                <a:sym typeface="Oswald"/>
              </a:rPr>
              <a:t>nos permite trabajar </a:t>
            </a:r>
            <a:r>
              <a:rPr lang="es-AR" sz="1600" b="0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con objetos que representan estos elementos</a:t>
            </a:r>
            <a:r>
              <a:rPr lang="es-AR" sz="1600" dirty="0">
                <a:latin typeface="Oswald"/>
                <a:ea typeface="Oswald"/>
                <a:cs typeface="Oswald"/>
                <a:sym typeface="Oswald"/>
              </a:rPr>
              <a:t>.</a:t>
            </a:r>
            <a:endParaRPr sz="1600" b="0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rupo 306"/>
          <p:cNvGrpSpPr/>
          <p:nvPr/>
        </p:nvGrpSpPr>
        <p:grpSpPr>
          <a:xfrm>
            <a:off x="565333" y="1033977"/>
            <a:ext cx="7345200" cy="3067809"/>
            <a:chOff x="751450" y="857626"/>
            <a:chExt cx="7345200" cy="3067809"/>
          </a:xfrm>
        </p:grpSpPr>
        <p:sp>
          <p:nvSpPr>
            <p:cNvPr id="6" name="Conector 5"/>
            <p:cNvSpPr/>
            <p:nvPr/>
          </p:nvSpPr>
          <p:spPr>
            <a:xfrm>
              <a:off x="1859158" y="2751617"/>
              <a:ext cx="376084" cy="376084"/>
            </a:xfrm>
            <a:prstGeom prst="flowChartConnector">
              <a:avLst/>
            </a:prstGeom>
            <a:solidFill>
              <a:srgbClr val="3FA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" name="Conector 17"/>
            <p:cNvSpPr/>
            <p:nvPr/>
          </p:nvSpPr>
          <p:spPr>
            <a:xfrm>
              <a:off x="2010340" y="3466242"/>
              <a:ext cx="376084" cy="376084"/>
            </a:xfrm>
            <a:prstGeom prst="flowChartConnector">
              <a:avLst/>
            </a:prstGeom>
            <a:solidFill>
              <a:srgbClr val="3FA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" name="Conector 18"/>
            <p:cNvSpPr/>
            <p:nvPr/>
          </p:nvSpPr>
          <p:spPr>
            <a:xfrm rot="18801033">
              <a:off x="1925731" y="2032514"/>
              <a:ext cx="376084" cy="376084"/>
            </a:xfrm>
            <a:prstGeom prst="flowChartConnector">
              <a:avLst/>
            </a:prstGeom>
            <a:solidFill>
              <a:srgbClr val="3FA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Conector 19"/>
            <p:cNvSpPr/>
            <p:nvPr/>
          </p:nvSpPr>
          <p:spPr>
            <a:xfrm>
              <a:off x="3785763" y="1296267"/>
              <a:ext cx="376084" cy="376084"/>
            </a:xfrm>
            <a:prstGeom prst="flowChartConnector">
              <a:avLst/>
            </a:prstGeom>
            <a:solidFill>
              <a:srgbClr val="A35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Conector 21"/>
            <p:cNvSpPr/>
            <p:nvPr/>
          </p:nvSpPr>
          <p:spPr>
            <a:xfrm>
              <a:off x="6023076" y="2610418"/>
              <a:ext cx="480902" cy="480902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3" name="Conector 22"/>
            <p:cNvSpPr/>
            <p:nvPr/>
          </p:nvSpPr>
          <p:spPr>
            <a:xfrm>
              <a:off x="3781738" y="2531468"/>
              <a:ext cx="539101" cy="539101"/>
            </a:xfrm>
            <a:prstGeom prst="flowChartConnector">
              <a:avLst/>
            </a:prstGeom>
            <a:solidFill>
              <a:srgbClr val="902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43" name="Rectángulo 242"/>
            <p:cNvSpPr/>
            <p:nvPr/>
          </p:nvSpPr>
          <p:spPr>
            <a:xfrm>
              <a:off x="5862795" y="3149798"/>
              <a:ext cx="10727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2600"/>
              </a:pPr>
              <a:r>
                <a:rPr lang="es-AR" dirty="0">
                  <a:solidFill>
                    <a:srgbClr val="FFAB40"/>
                  </a:solidFill>
                  <a:latin typeface="Oswald"/>
                  <a:ea typeface="Oswald"/>
                  <a:cs typeface="Oswald"/>
                  <a:sym typeface="Oswald"/>
                </a:rPr>
                <a:t>Amplificación</a:t>
              </a:r>
            </a:p>
          </p:txBody>
        </p:sp>
        <p:sp>
          <p:nvSpPr>
            <p:cNvPr id="120" name="Rectángulo 119"/>
            <p:cNvSpPr/>
            <p:nvPr/>
          </p:nvSpPr>
          <p:spPr>
            <a:xfrm>
              <a:off x="3933266" y="3128872"/>
              <a:ext cx="52770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2600"/>
              </a:pPr>
              <a:r>
                <a:rPr lang="es-AR" dirty="0">
                  <a:solidFill>
                    <a:srgbClr val="902B8C"/>
                  </a:solidFill>
                  <a:latin typeface="Oswald"/>
                  <a:ea typeface="Oswald"/>
                  <a:cs typeface="Oswald"/>
                  <a:sym typeface="Oswald"/>
                </a:rPr>
                <a:t>Filtro</a:t>
              </a:r>
            </a:p>
          </p:txBody>
        </p:sp>
        <p:sp>
          <p:nvSpPr>
            <p:cNvPr id="121" name="Rectángulo 120"/>
            <p:cNvSpPr/>
            <p:nvPr/>
          </p:nvSpPr>
          <p:spPr>
            <a:xfrm>
              <a:off x="813140" y="1927863"/>
              <a:ext cx="9396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2600"/>
              </a:pPr>
              <a:r>
                <a:rPr lang="es-AR" dirty="0">
                  <a:solidFill>
                    <a:srgbClr val="3FAD86"/>
                  </a:solidFill>
                  <a:latin typeface="Oswald"/>
                  <a:ea typeface="Oswald"/>
                  <a:cs typeface="Oswald"/>
                  <a:sym typeface="Oswald"/>
                </a:rPr>
                <a:t>Osciladores</a:t>
              </a:r>
            </a:p>
          </p:txBody>
        </p:sp>
        <p:cxnSp>
          <p:nvCxnSpPr>
            <p:cNvPr id="66" name="Conector recto de flecha 65"/>
            <p:cNvCxnSpPr>
              <a:stCxn id="19" idx="5"/>
              <a:endCxn id="23" idx="1"/>
            </p:cNvCxnSpPr>
            <p:nvPr/>
          </p:nvCxnSpPr>
          <p:spPr>
            <a:xfrm>
              <a:off x="2301737" y="2215143"/>
              <a:ext cx="1558951" cy="395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de flecha 137"/>
            <p:cNvCxnSpPr>
              <a:stCxn id="6" idx="6"/>
              <a:endCxn id="23" idx="2"/>
            </p:cNvCxnSpPr>
            <p:nvPr/>
          </p:nvCxnSpPr>
          <p:spPr>
            <a:xfrm flipV="1">
              <a:off x="2235242" y="2801019"/>
              <a:ext cx="1546496" cy="13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de flecha 139"/>
            <p:cNvCxnSpPr>
              <a:stCxn id="18" idx="6"/>
              <a:endCxn id="23" idx="3"/>
            </p:cNvCxnSpPr>
            <p:nvPr/>
          </p:nvCxnSpPr>
          <p:spPr>
            <a:xfrm flipV="1">
              <a:off x="2386424" y="2991619"/>
              <a:ext cx="1474264" cy="662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ángulo 143"/>
            <p:cNvSpPr/>
            <p:nvPr/>
          </p:nvSpPr>
          <p:spPr>
            <a:xfrm>
              <a:off x="3787875" y="857626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2600"/>
              </a:pPr>
              <a:r>
                <a:rPr lang="es-AR" dirty="0" err="1">
                  <a:solidFill>
                    <a:srgbClr val="A35D23"/>
                  </a:solidFill>
                  <a:latin typeface="Oswald"/>
                  <a:ea typeface="Oswald"/>
                  <a:cs typeface="Oswald"/>
                  <a:sym typeface="Oswald"/>
                </a:rPr>
                <a:t>LFO</a:t>
              </a:r>
              <a:endParaRPr lang="es-AR" dirty="0">
                <a:solidFill>
                  <a:srgbClr val="A35D2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cxnSp>
          <p:nvCxnSpPr>
            <p:cNvPr id="145" name="Conector recto de flecha 144"/>
            <p:cNvCxnSpPr>
              <a:stCxn id="20" idx="4"/>
              <a:endCxn id="23" idx="0"/>
            </p:cNvCxnSpPr>
            <p:nvPr/>
          </p:nvCxnSpPr>
          <p:spPr>
            <a:xfrm>
              <a:off x="3973805" y="1672351"/>
              <a:ext cx="77484" cy="859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20" idx="2"/>
              <a:endCxn id="19" idx="6"/>
            </p:cNvCxnSpPr>
            <p:nvPr/>
          </p:nvCxnSpPr>
          <p:spPr>
            <a:xfrm flipH="1">
              <a:off x="2242856" y="1484309"/>
              <a:ext cx="1542907" cy="599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Conector 150"/>
            <p:cNvSpPr/>
            <p:nvPr/>
          </p:nvSpPr>
          <p:spPr>
            <a:xfrm>
              <a:off x="5130364" y="1291311"/>
              <a:ext cx="376084" cy="376084"/>
            </a:xfrm>
            <a:prstGeom prst="flowChartConnector">
              <a:avLst/>
            </a:prstGeom>
            <a:solidFill>
              <a:srgbClr val="2156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rgbClr val="215640"/>
                </a:solidFill>
              </a:endParaRPr>
            </a:p>
          </p:txBody>
        </p:sp>
        <p:sp>
          <p:nvSpPr>
            <p:cNvPr id="154" name="Rectángulo 153"/>
            <p:cNvSpPr/>
            <p:nvPr/>
          </p:nvSpPr>
          <p:spPr>
            <a:xfrm>
              <a:off x="4952132" y="966654"/>
              <a:ext cx="8771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2600"/>
              </a:pPr>
              <a:r>
                <a:rPr lang="es-AR" dirty="0">
                  <a:solidFill>
                    <a:srgbClr val="215640"/>
                  </a:solidFill>
                  <a:latin typeface="Oswald"/>
                  <a:ea typeface="Oswald"/>
                  <a:cs typeface="Oswald"/>
                  <a:sym typeface="Oswald"/>
                </a:rPr>
                <a:t>Envolvente</a:t>
              </a:r>
            </a:p>
          </p:txBody>
        </p:sp>
        <p:cxnSp>
          <p:nvCxnSpPr>
            <p:cNvPr id="155" name="Conector recto de flecha 154"/>
            <p:cNvCxnSpPr>
              <a:stCxn id="151" idx="3"/>
              <a:endCxn id="23" idx="7"/>
            </p:cNvCxnSpPr>
            <p:nvPr/>
          </p:nvCxnSpPr>
          <p:spPr>
            <a:xfrm flipH="1">
              <a:off x="4241889" y="1612319"/>
              <a:ext cx="943551" cy="998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cto de flecha 156"/>
            <p:cNvCxnSpPr>
              <a:stCxn id="151" idx="5"/>
              <a:endCxn id="22" idx="1"/>
            </p:cNvCxnSpPr>
            <p:nvPr/>
          </p:nvCxnSpPr>
          <p:spPr>
            <a:xfrm>
              <a:off x="5451372" y="1612319"/>
              <a:ext cx="642130" cy="1068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cto de flecha 158"/>
            <p:cNvCxnSpPr>
              <a:stCxn id="23" idx="6"/>
              <a:endCxn id="22" idx="2"/>
            </p:cNvCxnSpPr>
            <p:nvPr/>
          </p:nvCxnSpPr>
          <p:spPr>
            <a:xfrm>
              <a:off x="4320839" y="2801019"/>
              <a:ext cx="1702237" cy="49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Imagen 102" descr="blue sinusiodal waveform | Free backgrounds and textures ...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69" y="2953165"/>
              <a:ext cx="915708" cy="430789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30" b="23205"/>
            <a:stretch/>
          </p:blipFill>
          <p:spPr>
            <a:xfrm>
              <a:off x="751450" y="2384228"/>
              <a:ext cx="1128085" cy="530942"/>
            </a:xfrm>
            <a:prstGeom prst="rect">
              <a:avLst/>
            </a:prstGeom>
          </p:spPr>
        </p:pic>
        <p:pic>
          <p:nvPicPr>
            <p:cNvPr id="105" name="Imagen 104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9" t="24510" r="-1439" b="22977"/>
            <a:stretch/>
          </p:blipFill>
          <p:spPr>
            <a:xfrm>
              <a:off x="758454" y="3387119"/>
              <a:ext cx="1025113" cy="538316"/>
            </a:xfrm>
            <a:prstGeom prst="rect">
              <a:avLst/>
            </a:prstGeom>
          </p:spPr>
        </p:pic>
        <p:grpSp>
          <p:nvGrpSpPr>
            <p:cNvPr id="107" name="Grupo 106"/>
            <p:cNvGrpSpPr/>
            <p:nvPr/>
          </p:nvGrpSpPr>
          <p:grpSpPr>
            <a:xfrm>
              <a:off x="2939300" y="948055"/>
              <a:ext cx="921774" cy="581696"/>
              <a:chOff x="3281516" y="740095"/>
              <a:chExt cx="921774" cy="581696"/>
            </a:xfrm>
          </p:grpSpPr>
          <p:pic>
            <p:nvPicPr>
              <p:cNvPr id="106" name="Imagen 105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" r="6288"/>
              <a:stretch/>
            </p:blipFill>
            <p:spPr>
              <a:xfrm>
                <a:off x="3281516" y="743706"/>
                <a:ext cx="501445" cy="578085"/>
              </a:xfrm>
              <a:prstGeom prst="rect">
                <a:avLst/>
              </a:prstGeom>
            </p:spPr>
          </p:pic>
          <p:pic>
            <p:nvPicPr>
              <p:cNvPr id="256" name="Imagen 255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9" r="18384"/>
              <a:stretch/>
            </p:blipFill>
            <p:spPr>
              <a:xfrm>
                <a:off x="3771769" y="740095"/>
                <a:ext cx="431521" cy="578085"/>
              </a:xfrm>
              <a:prstGeom prst="rect">
                <a:avLst/>
              </a:prstGeom>
            </p:spPr>
          </p:pic>
        </p:grpSp>
        <p:grpSp>
          <p:nvGrpSpPr>
            <p:cNvPr id="265" name="Grupo 264"/>
            <p:cNvGrpSpPr/>
            <p:nvPr/>
          </p:nvGrpSpPr>
          <p:grpSpPr>
            <a:xfrm>
              <a:off x="5655118" y="1264478"/>
              <a:ext cx="610307" cy="340748"/>
              <a:chOff x="5853819" y="1070884"/>
              <a:chExt cx="610307" cy="340748"/>
            </a:xfrm>
          </p:grpSpPr>
          <p:cxnSp>
            <p:nvCxnSpPr>
              <p:cNvPr id="167" name="Conector recto 166"/>
              <p:cNvCxnSpPr/>
              <p:nvPr/>
            </p:nvCxnSpPr>
            <p:spPr>
              <a:xfrm flipV="1">
                <a:off x="5853819" y="1080837"/>
                <a:ext cx="136426" cy="323258"/>
              </a:xfrm>
              <a:prstGeom prst="line">
                <a:avLst/>
              </a:prstGeom>
              <a:ln w="28575">
                <a:solidFill>
                  <a:srgbClr val="2156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recto 168"/>
              <p:cNvCxnSpPr/>
              <p:nvPr/>
            </p:nvCxnSpPr>
            <p:spPr>
              <a:xfrm>
                <a:off x="5988061" y="1070884"/>
                <a:ext cx="86045" cy="136861"/>
              </a:xfrm>
              <a:prstGeom prst="line">
                <a:avLst/>
              </a:prstGeom>
              <a:ln w="28575">
                <a:solidFill>
                  <a:srgbClr val="2156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 recto 177"/>
              <p:cNvCxnSpPr/>
              <p:nvPr/>
            </p:nvCxnSpPr>
            <p:spPr>
              <a:xfrm>
                <a:off x="6060917" y="1201917"/>
                <a:ext cx="250024" cy="86"/>
              </a:xfrm>
              <a:prstGeom prst="line">
                <a:avLst/>
              </a:prstGeom>
              <a:ln w="28575">
                <a:solidFill>
                  <a:srgbClr val="2156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ector recto 179"/>
              <p:cNvCxnSpPr/>
              <p:nvPr/>
            </p:nvCxnSpPr>
            <p:spPr>
              <a:xfrm>
                <a:off x="6299100" y="1197150"/>
                <a:ext cx="165026" cy="214482"/>
              </a:xfrm>
              <a:prstGeom prst="line">
                <a:avLst/>
              </a:prstGeom>
              <a:ln w="28575">
                <a:solidFill>
                  <a:srgbClr val="2156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6" name="Conector recto de flecha 265"/>
            <p:cNvCxnSpPr/>
            <p:nvPr/>
          </p:nvCxnSpPr>
          <p:spPr>
            <a:xfrm flipV="1">
              <a:off x="6506394" y="2835537"/>
              <a:ext cx="493608" cy="5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9" name="Imagen 268" descr="Audio pictogram vector drawing | Free SV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82" y="2315460"/>
              <a:ext cx="1020968" cy="1020968"/>
            </a:xfrm>
            <a:prstGeom prst="rect">
              <a:avLst/>
            </a:prstGeom>
          </p:spPr>
        </p:pic>
      </p:grpSp>
      <p:sp>
        <p:nvSpPr>
          <p:cNvPr id="43" name="Rectángulo 42"/>
          <p:cNvSpPr/>
          <p:nvPr/>
        </p:nvSpPr>
        <p:spPr>
          <a:xfrm>
            <a:off x="4023668" y="792321"/>
            <a:ext cx="1241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600"/>
            </a:pPr>
            <a:r>
              <a:rPr lang="es-AR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Modulaciones</a:t>
            </a:r>
          </a:p>
        </p:txBody>
      </p:sp>
      <p:sp>
        <p:nvSpPr>
          <p:cNvPr id="47" name="Google Shape;91;p3">
            <a:extLst>
              <a:ext uri="{FF2B5EF4-FFF2-40B4-BE49-F238E27FC236}">
                <a16:creationId xmlns:a16="http://schemas.microsoft.com/office/drawing/2014/main" id="{1E246E93-268F-433E-95BD-DFACCBD93568}"/>
              </a:ext>
            </a:extLst>
          </p:cNvPr>
          <p:cNvSpPr txBox="1"/>
          <p:nvPr/>
        </p:nvSpPr>
        <p:spPr>
          <a:xfrm>
            <a:off x="6657853" y="5259156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EBDA4B9F-53AF-4E51-8D88-201ACA179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2569" y="5314654"/>
            <a:ext cx="614367" cy="2604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9D5F7A-9AA7-411F-AB7D-44245FD1AF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380" y="5284622"/>
            <a:ext cx="823393" cy="4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/>
          <p:nvPr/>
        </p:nvSpPr>
        <p:spPr>
          <a:xfrm>
            <a:off x="384773" y="390559"/>
            <a:ext cx="69864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b="0" i="0" u="none" strike="noStrike" cap="none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La Web Audio API </a:t>
            </a:r>
            <a:endParaRPr sz="2600" b="0" i="0" u="none" strike="noStrike" cap="none" dirty="0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384773" y="813892"/>
            <a:ext cx="6986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dirty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Hacer que el navegador suene.</a:t>
            </a:r>
            <a:endParaRPr sz="14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10"/>
          <p:cNvSpPr txBox="1"/>
          <p:nvPr/>
        </p:nvSpPr>
        <p:spPr>
          <a:xfrm>
            <a:off x="152770" y="4384482"/>
            <a:ext cx="3364213" cy="28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Documentación: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www.w3.org/TR/webaudio</a:t>
            </a:r>
            <a:endParaRPr sz="9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onector 5"/>
          <p:cNvSpPr/>
          <p:nvPr/>
        </p:nvSpPr>
        <p:spPr>
          <a:xfrm>
            <a:off x="2046097" y="2463215"/>
            <a:ext cx="376084" cy="376084"/>
          </a:xfrm>
          <a:prstGeom prst="flowChartConnector">
            <a:avLst/>
          </a:prstGeom>
          <a:solidFill>
            <a:srgbClr val="3F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Conector 17"/>
          <p:cNvSpPr/>
          <p:nvPr/>
        </p:nvSpPr>
        <p:spPr>
          <a:xfrm>
            <a:off x="2046097" y="3193743"/>
            <a:ext cx="376084" cy="376084"/>
          </a:xfrm>
          <a:prstGeom prst="flowChartConnector">
            <a:avLst/>
          </a:prstGeom>
          <a:solidFill>
            <a:srgbClr val="3F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Conector 18"/>
          <p:cNvSpPr/>
          <p:nvPr/>
        </p:nvSpPr>
        <p:spPr>
          <a:xfrm rot="18801033">
            <a:off x="2179063" y="1839546"/>
            <a:ext cx="376084" cy="376084"/>
          </a:xfrm>
          <a:prstGeom prst="flowChartConnector">
            <a:avLst/>
          </a:prstGeom>
          <a:solidFill>
            <a:srgbClr val="3F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Conector 19"/>
          <p:cNvSpPr/>
          <p:nvPr/>
        </p:nvSpPr>
        <p:spPr>
          <a:xfrm>
            <a:off x="4515811" y="1925997"/>
            <a:ext cx="376084" cy="376084"/>
          </a:xfrm>
          <a:prstGeom prst="flowChartConnector">
            <a:avLst/>
          </a:prstGeom>
          <a:solidFill>
            <a:srgbClr val="902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Conector 21"/>
          <p:cNvSpPr/>
          <p:nvPr/>
        </p:nvSpPr>
        <p:spPr>
          <a:xfrm>
            <a:off x="5844798" y="2571530"/>
            <a:ext cx="376084" cy="37608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Conector 22"/>
          <p:cNvSpPr/>
          <p:nvPr/>
        </p:nvSpPr>
        <p:spPr>
          <a:xfrm>
            <a:off x="4460735" y="3243355"/>
            <a:ext cx="376084" cy="376084"/>
          </a:xfrm>
          <a:prstGeom prst="flowChartConnector">
            <a:avLst/>
          </a:prstGeom>
          <a:solidFill>
            <a:srgbClr val="902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3" name="Rectángulo 242"/>
          <p:cNvSpPr/>
          <p:nvPr/>
        </p:nvSpPr>
        <p:spPr>
          <a:xfrm>
            <a:off x="5899874" y="2971774"/>
            <a:ext cx="9252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600"/>
            </a:pPr>
            <a:r>
              <a:rPr lang="es-AR" dirty="0" err="1">
                <a:solidFill>
                  <a:srgbClr val="FFAB40"/>
                </a:solidFill>
                <a:latin typeface="Oswald"/>
                <a:ea typeface="Oswald"/>
                <a:cs typeface="Oswald"/>
                <a:sym typeface="Oswald"/>
              </a:rPr>
              <a:t>Destination</a:t>
            </a:r>
            <a:endParaRPr lang="es-AR" dirty="0">
              <a:solidFill>
                <a:srgbClr val="FFAB4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4191222" y="2350366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600"/>
            </a:pPr>
            <a:r>
              <a:rPr lang="es-AR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Procesos</a:t>
            </a:r>
          </a:p>
        </p:txBody>
      </p:sp>
      <p:sp>
        <p:nvSpPr>
          <p:cNvPr id="121" name="Rectángulo 120"/>
          <p:cNvSpPr/>
          <p:nvPr/>
        </p:nvSpPr>
        <p:spPr>
          <a:xfrm>
            <a:off x="1199706" y="2531522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600"/>
            </a:pPr>
            <a:r>
              <a:rPr lang="es-AR" dirty="0">
                <a:solidFill>
                  <a:srgbClr val="3FAD86"/>
                </a:solidFill>
                <a:latin typeface="Oswald"/>
                <a:ea typeface="Oswald"/>
                <a:cs typeface="Oswald"/>
                <a:sym typeface="Oswald"/>
              </a:rPr>
              <a:t>Fuentes</a:t>
            </a:r>
          </a:p>
        </p:txBody>
      </p:sp>
      <p:cxnSp>
        <p:nvCxnSpPr>
          <p:cNvPr id="24" name="Conector recto de flecha 23"/>
          <p:cNvCxnSpPr>
            <a:endCxn id="20" idx="2"/>
          </p:cNvCxnSpPr>
          <p:nvPr/>
        </p:nvCxnSpPr>
        <p:spPr>
          <a:xfrm>
            <a:off x="2527226" y="2027547"/>
            <a:ext cx="1988585" cy="8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endCxn id="23" idx="1"/>
          </p:cNvCxnSpPr>
          <p:nvPr/>
        </p:nvCxnSpPr>
        <p:spPr>
          <a:xfrm>
            <a:off x="2422181" y="2699924"/>
            <a:ext cx="2093630" cy="598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23" idx="2"/>
          </p:cNvCxnSpPr>
          <p:nvPr/>
        </p:nvCxnSpPr>
        <p:spPr>
          <a:xfrm flipV="1">
            <a:off x="2367105" y="3431397"/>
            <a:ext cx="2093630" cy="5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endCxn id="22" idx="1"/>
          </p:cNvCxnSpPr>
          <p:nvPr/>
        </p:nvCxnSpPr>
        <p:spPr>
          <a:xfrm>
            <a:off x="4899535" y="2166038"/>
            <a:ext cx="1000339" cy="4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endCxn id="22" idx="3"/>
          </p:cNvCxnSpPr>
          <p:nvPr/>
        </p:nvCxnSpPr>
        <p:spPr>
          <a:xfrm flipV="1">
            <a:off x="4813524" y="2892538"/>
            <a:ext cx="1086350" cy="568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endCxn id="34" idx="1"/>
          </p:cNvCxnSpPr>
          <p:nvPr/>
        </p:nvCxnSpPr>
        <p:spPr>
          <a:xfrm>
            <a:off x="6227460" y="2744315"/>
            <a:ext cx="997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 descr="Audio pictogram vector drawing | Free SV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673" y="2419119"/>
            <a:ext cx="650392" cy="65039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52838" y="1317693"/>
            <a:ext cx="6062957" cy="288076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/>
          <p:cNvSpPr/>
          <p:nvPr/>
        </p:nvSpPr>
        <p:spPr>
          <a:xfrm>
            <a:off x="1147624" y="1372861"/>
            <a:ext cx="13580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600"/>
            </a:pPr>
            <a:r>
              <a:rPr lang="es-AR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Contexto de audio</a:t>
            </a:r>
          </a:p>
        </p:txBody>
      </p:sp>
      <p:sp>
        <p:nvSpPr>
          <p:cNvPr id="35" name="Google Shape;91;p3">
            <a:extLst>
              <a:ext uri="{FF2B5EF4-FFF2-40B4-BE49-F238E27FC236}">
                <a16:creationId xmlns:a16="http://schemas.microsoft.com/office/drawing/2014/main" id="{3E8C3113-6BF9-4938-B64F-720D0C99B523}"/>
              </a:ext>
            </a:extLst>
          </p:cNvPr>
          <p:cNvSpPr txBox="1"/>
          <p:nvPr/>
        </p:nvSpPr>
        <p:spPr>
          <a:xfrm>
            <a:off x="6657853" y="5259156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2BAC7D78-2D42-4A9D-A202-BF3F90E45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569" y="5314654"/>
            <a:ext cx="614367" cy="2604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E6F9172-B9C4-4BF2-8156-5CDDCA1FC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380" y="5284622"/>
            <a:ext cx="823393" cy="4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384773" y="390559"/>
            <a:ext cx="69864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Ahora si, llegamos al código…</a:t>
            </a:r>
            <a:endParaRPr sz="2600" b="0" i="0" u="none" strike="noStrike" cap="none" dirty="0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384773" y="813892"/>
            <a:ext cx="6986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 dirty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HTML </a:t>
            </a:r>
            <a:r>
              <a:rPr lang="es-AR" dirty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AR" sz="1400" b="0" i="0" u="none" strike="noStrike" cap="none" dirty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CSS - JS</a:t>
            </a:r>
            <a:endParaRPr sz="14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5135775" y="3043525"/>
            <a:ext cx="19752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268" y="1680152"/>
            <a:ext cx="2913533" cy="2722178"/>
          </a:xfrm>
          <a:prstGeom prst="rect">
            <a:avLst/>
          </a:prstGeom>
        </p:spPr>
      </p:pic>
      <p:sp>
        <p:nvSpPr>
          <p:cNvPr id="17" name="Google Shape;297;p13"/>
          <p:cNvSpPr/>
          <p:nvPr/>
        </p:nvSpPr>
        <p:spPr>
          <a:xfrm>
            <a:off x="4383320" y="3092575"/>
            <a:ext cx="601500" cy="300900"/>
          </a:xfrm>
          <a:prstGeom prst="rightArrow">
            <a:avLst>
              <a:gd name="adj1" fmla="val 35758"/>
              <a:gd name="adj2" fmla="val 69031"/>
            </a:avLst>
          </a:prstGeom>
          <a:solidFill>
            <a:srgbClr val="EF8C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87306" y="1704697"/>
            <a:ext cx="3746219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A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Web Audio API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A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¿Por dónde empezar?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A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AR" dirty="0">
                <a:solidFill>
                  <a:srgbClr val="CE9178"/>
                </a:solidFill>
                <a:latin typeface="Consolas" panose="020B0609020204030204" pitchFamily="49" charset="0"/>
              </a:rPr>
              <a:t>"createContext"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A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Crear contexto de audio</a:t>
            </a: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AR" dirty="0">
                <a:solidFill>
                  <a:srgbClr val="CE9178"/>
                </a:solidFill>
                <a:latin typeface="Consolas" panose="020B0609020204030204" pitchFamily="49" charset="0"/>
              </a:rPr>
              <a:t>"play"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Play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A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AR" dirty="0">
                <a:solidFill>
                  <a:srgbClr val="CE9178"/>
                </a:solidFill>
                <a:latin typeface="Consolas" panose="020B0609020204030204" pitchFamily="49" charset="0"/>
              </a:rPr>
              <a:t>"stop"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Stop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s-AR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AR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AR" dirty="0" smtClean="0">
                <a:solidFill>
                  <a:srgbClr val="CE9178"/>
                </a:solidFill>
                <a:latin typeface="Consolas" panose="020B0609020204030204" pitchFamily="49" charset="0"/>
              </a:rPr>
              <a:t>synth</a:t>
            </a:r>
            <a:r>
              <a:rPr lang="es-AR" dirty="0" smtClean="0">
                <a:solidFill>
                  <a:srgbClr val="CE9178"/>
                </a:solidFill>
                <a:latin typeface="Consolas" panose="020B0609020204030204" pitchFamily="49" charset="0"/>
              </a:rPr>
              <a:t>.js</a:t>
            </a:r>
            <a:r>
              <a:rPr lang="es-A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A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A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s-A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A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Google Shape;91;p3">
            <a:extLst>
              <a:ext uri="{FF2B5EF4-FFF2-40B4-BE49-F238E27FC236}">
                <a16:creationId xmlns:a16="http://schemas.microsoft.com/office/drawing/2014/main" id="{102ECF81-2AE4-40EA-BA9D-BBEB4C050D22}"/>
              </a:ext>
            </a:extLst>
          </p:cNvPr>
          <p:cNvSpPr txBox="1"/>
          <p:nvPr/>
        </p:nvSpPr>
        <p:spPr>
          <a:xfrm>
            <a:off x="6657853" y="5259156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E8ADFD5-F0FC-4404-A188-4FD422BF3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569" y="5314654"/>
            <a:ext cx="614367" cy="260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BEFC5D-AABE-419D-A8A5-36B16E0EF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380" y="5284622"/>
            <a:ext cx="823393" cy="4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 txBox="1"/>
          <p:nvPr/>
        </p:nvSpPr>
        <p:spPr>
          <a:xfrm>
            <a:off x="2999019" y="964989"/>
            <a:ext cx="69864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3200" b="0" i="0" u="none" strike="noStrike" cap="none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&lt; Hola </a:t>
            </a:r>
            <a:r>
              <a:rPr lang="es-AR" sz="3200" b="0" i="0" u="none" strike="noStrike" cap="none" dirty="0" smtClean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síntesis </a:t>
            </a:r>
            <a:r>
              <a:rPr lang="es-AR" sz="3200" b="0" i="0" u="none" strike="noStrike" cap="none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&gt;</a:t>
            </a:r>
            <a:endParaRPr sz="3200" b="0" i="0" u="none" strike="noStrike" cap="none" dirty="0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12"/>
          <p:cNvSpPr txBox="1"/>
          <p:nvPr/>
        </p:nvSpPr>
        <p:spPr>
          <a:xfrm>
            <a:off x="5135775" y="3043525"/>
            <a:ext cx="19752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418382" y="2238985"/>
            <a:ext cx="423705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s-AR" sz="1800" dirty="0">
                <a:solidFill>
                  <a:srgbClr val="9CDCFE"/>
                </a:solidFill>
                <a:latin typeface="Consolas" panose="020B0609020204030204" pitchFamily="49" charset="0"/>
              </a:rPr>
              <a:t>audioContext</a:t>
            </a:r>
            <a:r>
              <a:rPr lang="es-AR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AR" sz="1800" dirty="0">
                <a:solidFill>
                  <a:srgbClr val="DCDCAA"/>
                </a:solidFill>
                <a:latin typeface="Consolas" panose="020B0609020204030204" pitchFamily="49" charset="0"/>
              </a:rPr>
              <a:t>createOscillator</a:t>
            </a:r>
            <a:r>
              <a:rPr lang="es-AR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Google Shape;91;p3">
            <a:extLst>
              <a:ext uri="{FF2B5EF4-FFF2-40B4-BE49-F238E27FC236}">
                <a16:creationId xmlns:a16="http://schemas.microsoft.com/office/drawing/2014/main" id="{3A4EE861-4884-4991-946A-0D41548C81F9}"/>
              </a:ext>
            </a:extLst>
          </p:cNvPr>
          <p:cNvSpPr txBox="1"/>
          <p:nvPr/>
        </p:nvSpPr>
        <p:spPr>
          <a:xfrm>
            <a:off x="6657853" y="5259156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FDCCE0D-AC2D-41A6-AF48-DEFFE37D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569" y="5314654"/>
            <a:ext cx="614367" cy="260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B9F155-7E23-4CD9-86EE-6E1B3727B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380" y="5284622"/>
            <a:ext cx="823393" cy="400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"/>
          <p:cNvSpPr/>
          <p:nvPr/>
        </p:nvSpPr>
        <p:spPr>
          <a:xfrm>
            <a:off x="1081371" y="1087597"/>
            <a:ext cx="7251300" cy="359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5"/>
          <p:cNvSpPr txBox="1"/>
          <p:nvPr/>
        </p:nvSpPr>
        <p:spPr>
          <a:xfrm>
            <a:off x="3373050" y="1365323"/>
            <a:ext cx="23979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AR" sz="4500" b="0" i="0" u="none" strike="noStrike" cap="none">
                <a:solidFill>
                  <a:srgbClr val="3FAD86"/>
                </a:solidFill>
                <a:latin typeface="Oswald"/>
                <a:ea typeface="Oswald"/>
                <a:cs typeface="Oswald"/>
                <a:sym typeface="Oswald"/>
              </a:rPr>
              <a:t>¡GRACIAS!</a:t>
            </a:r>
            <a:endParaRPr sz="4500" b="0" i="0" u="none" strike="noStrike" cap="none">
              <a:solidFill>
                <a:srgbClr val="3FAD8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9" name="Google Shape;329;p15"/>
          <p:cNvSpPr txBox="1"/>
          <p:nvPr/>
        </p:nvSpPr>
        <p:spPr>
          <a:xfrm>
            <a:off x="1559723" y="2730344"/>
            <a:ext cx="1304063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@jusrecondo</a:t>
            </a:r>
            <a:endParaRPr sz="16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5"/>
          <p:cNvPicPr preferRelativeResize="0"/>
          <p:nvPr/>
        </p:nvPicPr>
        <p:blipFill rotWithShape="1">
          <a:blip r:embed="rId4">
            <a:alphaModFix/>
          </a:blip>
          <a:srcRect l="29" r="28"/>
          <a:stretch/>
        </p:blipFill>
        <p:spPr>
          <a:xfrm>
            <a:off x="1369346" y="2844711"/>
            <a:ext cx="190378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5"/>
          <p:cNvPicPr preferRelativeResize="0"/>
          <p:nvPr/>
        </p:nvPicPr>
        <p:blipFill rotWithShape="1">
          <a:blip r:embed="rId5">
            <a:alphaModFix/>
          </a:blip>
          <a:srcRect l="29" r="28"/>
          <a:stretch/>
        </p:blipFill>
        <p:spPr>
          <a:xfrm>
            <a:off x="6491288" y="2839936"/>
            <a:ext cx="19037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 txBox="1"/>
          <p:nvPr/>
        </p:nvSpPr>
        <p:spPr>
          <a:xfrm>
            <a:off x="6681675" y="2730344"/>
            <a:ext cx="15801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@Jus Recondo</a:t>
            </a:r>
            <a:endParaRPr sz="16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49368" y="2846064"/>
            <a:ext cx="31326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5"/>
          <p:cNvSpPr txBox="1"/>
          <p:nvPr/>
        </p:nvSpPr>
        <p:spPr>
          <a:xfrm>
            <a:off x="3611010" y="2730344"/>
            <a:ext cx="2618636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justina.recondo@gmail.com</a:t>
            </a:r>
            <a:endParaRPr sz="16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056882" y="3771455"/>
            <a:ext cx="387064" cy="23538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5"/>
          <p:cNvSpPr txBox="1"/>
          <p:nvPr/>
        </p:nvSpPr>
        <p:spPr>
          <a:xfrm>
            <a:off x="3396657" y="3645096"/>
            <a:ext cx="3285009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sz="160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jusrecondo.github.io/w-</a:t>
            </a:r>
            <a:r>
              <a:rPr lang="es-AR" sz="1600" dirty="0" err="1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synth</a:t>
            </a:r>
            <a:r>
              <a:rPr lang="es-AR" sz="1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/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/>
          <p:nvPr/>
        </p:nvSpPr>
        <p:spPr>
          <a:xfrm>
            <a:off x="0" y="4326050"/>
            <a:ext cx="1245300" cy="110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0" y="1350450"/>
            <a:ext cx="9144000" cy="301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8042750" y="75167"/>
            <a:ext cx="7140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Organiza:</a:t>
            </a:r>
            <a:endParaRPr sz="11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1132975" y="1851349"/>
            <a:ext cx="7158900" cy="176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AR" sz="3200" b="0" i="0" u="none" strike="noStrike" cap="none" dirty="0">
                <a:solidFill>
                  <a:srgbClr val="3FAD86"/>
                </a:solidFill>
                <a:latin typeface="Oswald"/>
                <a:ea typeface="Oswald"/>
                <a:cs typeface="Oswald"/>
                <a:sym typeface="Oswald"/>
              </a:rPr>
              <a:t>Sintetizador </a:t>
            </a:r>
            <a:r>
              <a:rPr lang="es-AR" sz="3200" b="0" i="0" u="none" strike="noStrike" cap="none" dirty="0" err="1">
                <a:solidFill>
                  <a:srgbClr val="3FAD86"/>
                </a:solidFill>
                <a:latin typeface="Oswald"/>
                <a:ea typeface="Oswald"/>
                <a:cs typeface="Oswald"/>
                <a:sym typeface="Oswald"/>
              </a:rPr>
              <a:t>DIY</a:t>
            </a:r>
            <a:r>
              <a:rPr lang="es-AR" sz="3200" b="0" i="0" u="none" strike="noStrike" cap="none" dirty="0">
                <a:solidFill>
                  <a:srgbClr val="3FAD86"/>
                </a:solidFill>
                <a:latin typeface="Oswald"/>
                <a:ea typeface="Oswald"/>
                <a:cs typeface="Oswald"/>
                <a:sym typeface="Oswald"/>
              </a:rPr>
              <a:t> en el navegador: la Web Audio Api como punto de encuentro entre el desarrollo web y la música</a:t>
            </a:r>
            <a:endParaRPr sz="3200" b="0" i="0" u="none" strike="noStrike" cap="none" dirty="0">
              <a:solidFill>
                <a:srgbClr val="3FAD8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1132975" y="3430267"/>
            <a:ext cx="62454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AR" sz="2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Jus Recondo</a:t>
            </a:r>
            <a:endParaRPr sz="2200" b="0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23863"/>
            <a:ext cx="1867100" cy="176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175" y="4767113"/>
            <a:ext cx="614675" cy="5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/>
          <p:nvPr/>
        </p:nvSpPr>
        <p:spPr>
          <a:xfrm>
            <a:off x="384773" y="389571"/>
            <a:ext cx="69864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b="0" i="0" u="none" strike="noStrike" cap="none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Un sintetizador en el navegador</a:t>
            </a:r>
            <a:endParaRPr sz="2600" b="0" i="0" u="none" strike="noStrike" cap="none" dirty="0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384773" y="813892"/>
            <a:ext cx="6986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6484427" y="5219741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487798" y="4932225"/>
            <a:ext cx="33089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sng" strike="noStrike" cap="none" dirty="0">
                <a:solidFill>
                  <a:srgbClr val="000000"/>
                </a:solidFill>
                <a:latin typeface="Oswald" panose="020B0604020202020204" charset="0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https://github.com/JusRecondo/w-synth</a:t>
            </a:r>
            <a:endParaRPr sz="1400" b="0" i="0" u="none" strike="noStrike" cap="none" dirty="0">
              <a:solidFill>
                <a:srgbClr val="000000"/>
              </a:solidFill>
              <a:latin typeface="Oswald" panose="020B0604020202020204" charset="0"/>
              <a:sym typeface="Arial"/>
            </a:endParaRPr>
          </a:p>
        </p:txBody>
      </p:sp>
      <p:pic>
        <p:nvPicPr>
          <p:cNvPr id="2" name="demosinte, mar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798" y="977499"/>
            <a:ext cx="7247731" cy="3723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8456A1-B537-4E0A-A596-DCA7CF8BE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043" y="5193223"/>
            <a:ext cx="962100" cy="342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9E821-D6E7-4643-95D7-0AF78746BF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006" y="5197909"/>
            <a:ext cx="823393" cy="400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/>
        </p:nvSpPr>
        <p:spPr>
          <a:xfrm>
            <a:off x="384773" y="390559"/>
            <a:ext cx="69864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b="0" i="0" u="none" strike="noStrike" cap="none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Primero hablemos sobre el sonido…</a:t>
            </a:r>
            <a:endParaRPr sz="2600" b="0" i="0" u="none" strike="noStrike" cap="none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384773" y="813892"/>
            <a:ext cx="6986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133" y="1212892"/>
            <a:ext cx="4549865" cy="34880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1;p3">
            <a:extLst>
              <a:ext uri="{FF2B5EF4-FFF2-40B4-BE49-F238E27FC236}">
                <a16:creationId xmlns:a16="http://schemas.microsoft.com/office/drawing/2014/main" id="{D9ACEECD-BBBF-4D42-9C05-8E08FC938873}"/>
              </a:ext>
            </a:extLst>
          </p:cNvPr>
          <p:cNvSpPr txBox="1"/>
          <p:nvPr/>
        </p:nvSpPr>
        <p:spPr>
          <a:xfrm>
            <a:off x="6484427" y="5219741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D20C1-682E-4A53-9D82-0A17AB3A7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043" y="5193223"/>
            <a:ext cx="962100" cy="342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DCA81-2B4D-498B-906B-6D4C7EACE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006" y="5197909"/>
            <a:ext cx="823393" cy="4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384773" y="390559"/>
            <a:ext cx="6986400" cy="66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Características de la onda sonora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- &gt; </a:t>
            </a:r>
            <a:r>
              <a:rPr lang="es-AR" sz="2600" b="0" i="0" u="none" strike="noStrike" cap="none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Cualidades del sonido </a:t>
            </a:r>
            <a:endParaRPr sz="2600" b="0" i="0" u="none" strike="noStrike" cap="none" dirty="0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728704" y="1301614"/>
            <a:ext cx="2885927" cy="373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b="0" i="0" u="none" strike="noStrike" cap="none" dirty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Frecuencia                   Altura                           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AR" sz="1600" dirty="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Forma de onda                   Timbre</a:t>
            </a:r>
            <a:endParaRPr lang="es-AR" sz="16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384773" y="813892"/>
            <a:ext cx="6986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5121" y="1440515"/>
            <a:ext cx="1524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5121" y="3560040"/>
            <a:ext cx="1524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ej-altur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>
            <a:duotone>
              <a:prstClr val="black"/>
              <a:srgbClr val="22584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86415" y="1761588"/>
            <a:ext cx="869068" cy="869068"/>
          </a:xfrm>
          <a:prstGeom prst="rect">
            <a:avLst/>
          </a:prstGeom>
        </p:spPr>
      </p:pic>
      <p:pic>
        <p:nvPicPr>
          <p:cNvPr id="24" name="piano-D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>
            <a:duotone>
              <a:prstClr val="black"/>
              <a:srgbClr val="9432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39531" y="4039148"/>
            <a:ext cx="815952" cy="815952"/>
          </a:xfrm>
          <a:prstGeom prst="rect">
            <a:avLst/>
          </a:prstGeom>
        </p:spPr>
      </p:pic>
      <p:pic>
        <p:nvPicPr>
          <p:cNvPr id="25" name="clarinete-D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>
            <a:duotone>
              <a:prstClr val="black"/>
              <a:srgbClr val="9432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0262" y="4024912"/>
            <a:ext cx="854777" cy="854777"/>
          </a:xfrm>
          <a:prstGeom prst="rect">
            <a:avLst/>
          </a:prstGeom>
        </p:spPr>
      </p:pic>
      <p:pic>
        <p:nvPicPr>
          <p:cNvPr id="26" name="ej-intensida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6724" y="1761588"/>
            <a:ext cx="902239" cy="902239"/>
          </a:xfrm>
          <a:prstGeom prst="rect">
            <a:avLst/>
          </a:prstGeom>
        </p:spPr>
      </p:pic>
      <p:sp>
        <p:nvSpPr>
          <p:cNvPr id="29" name="Google Shape;280;p13"/>
          <p:cNvSpPr/>
          <p:nvPr/>
        </p:nvSpPr>
        <p:spPr>
          <a:xfrm>
            <a:off x="2082699" y="3490553"/>
            <a:ext cx="601500" cy="300900"/>
          </a:xfrm>
          <a:prstGeom prst="rightArrow">
            <a:avLst>
              <a:gd name="adj1" fmla="val 35758"/>
              <a:gd name="adj2" fmla="val 69031"/>
            </a:avLst>
          </a:prstGeom>
          <a:solidFill>
            <a:srgbClr val="902B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02;p13"/>
          <p:cNvSpPr/>
          <p:nvPr/>
        </p:nvSpPr>
        <p:spPr>
          <a:xfrm>
            <a:off x="1755483" y="1371028"/>
            <a:ext cx="601500" cy="300900"/>
          </a:xfrm>
          <a:prstGeom prst="rightArrow">
            <a:avLst>
              <a:gd name="adj1" fmla="val 35758"/>
              <a:gd name="adj2" fmla="val 69031"/>
            </a:avLst>
          </a:prstGeom>
          <a:solidFill>
            <a:srgbClr val="2156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434825" y="1345242"/>
            <a:ext cx="2946640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AR" sz="1600" dirty="0">
                <a:solidFill>
                  <a:srgbClr val="434343"/>
                </a:solidFill>
                <a:latin typeface="Oswald"/>
                <a:sym typeface="Oswald"/>
              </a:rPr>
              <a:t>Amplitud                  “Intensidad”       </a:t>
            </a:r>
            <a:endParaRPr lang="es-AR" sz="1600" dirty="0"/>
          </a:p>
        </p:txBody>
      </p:sp>
      <p:pic>
        <p:nvPicPr>
          <p:cNvPr id="33" name="Google Shape;233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0506" y="1440514"/>
            <a:ext cx="152400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97;p13"/>
          <p:cNvSpPr/>
          <p:nvPr/>
        </p:nvSpPr>
        <p:spPr>
          <a:xfrm>
            <a:off x="5316716" y="1382535"/>
            <a:ext cx="601500" cy="300900"/>
          </a:xfrm>
          <a:prstGeom prst="rightArrow">
            <a:avLst>
              <a:gd name="adj1" fmla="val 35758"/>
              <a:gd name="adj2" fmla="val 69031"/>
            </a:avLst>
          </a:prstGeom>
          <a:solidFill>
            <a:srgbClr val="EF8C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1;p3">
            <a:extLst>
              <a:ext uri="{FF2B5EF4-FFF2-40B4-BE49-F238E27FC236}">
                <a16:creationId xmlns:a16="http://schemas.microsoft.com/office/drawing/2014/main" id="{F56453D9-D57B-4DE2-B564-980E9D58D47E}"/>
              </a:ext>
            </a:extLst>
          </p:cNvPr>
          <p:cNvSpPr txBox="1"/>
          <p:nvPr/>
        </p:nvSpPr>
        <p:spPr>
          <a:xfrm>
            <a:off x="6484427" y="5219741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DA893E-6EF8-4833-8B0E-A36873D206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7043" y="5193223"/>
            <a:ext cx="962100" cy="3425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993A74-D50C-4102-AEF0-2F74C72FF1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9006" y="5197909"/>
            <a:ext cx="823393" cy="400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0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61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104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/>
        </p:nvSpPr>
        <p:spPr>
          <a:xfrm>
            <a:off x="384773" y="390559"/>
            <a:ext cx="69864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Síntesis: crear sonido en un laboratorio…</a:t>
            </a:r>
            <a:endParaRPr sz="2600" b="0" i="0" u="none" strike="noStrike" cap="none" dirty="0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384773" y="813892"/>
            <a:ext cx="6986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8" b="12616"/>
          <a:stretch/>
        </p:blipFill>
        <p:spPr>
          <a:xfrm>
            <a:off x="976444" y="1013392"/>
            <a:ext cx="3871826" cy="3786555"/>
          </a:xfrm>
          <a:prstGeom prst="rect">
            <a:avLst/>
          </a:prstGeom>
        </p:spPr>
      </p:pic>
      <p:sp>
        <p:nvSpPr>
          <p:cNvPr id="12" name="Google Shape;275;p13"/>
          <p:cNvSpPr/>
          <p:nvPr/>
        </p:nvSpPr>
        <p:spPr>
          <a:xfrm>
            <a:off x="5178694" y="3049202"/>
            <a:ext cx="2135826" cy="713638"/>
          </a:xfrm>
          <a:prstGeom prst="snip1Rect">
            <a:avLst>
              <a:gd name="adj" fmla="val 0"/>
            </a:avLst>
          </a:prstGeom>
          <a:solidFill>
            <a:srgbClr val="3FAD86"/>
          </a:solidFill>
          <a:ln w="28575" cap="flat" cmpd="sng">
            <a:solidFill>
              <a:srgbClr val="3FAD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76;p13"/>
          <p:cNvSpPr txBox="1"/>
          <p:nvPr/>
        </p:nvSpPr>
        <p:spPr>
          <a:xfrm>
            <a:off x="5122041" y="2906669"/>
            <a:ext cx="2249133" cy="87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dirty="0">
                <a:latin typeface="Oswald"/>
                <a:ea typeface="Oswald"/>
                <a:cs typeface="Oswald"/>
                <a:sym typeface="Oswald"/>
              </a:rPr>
              <a:t>Laurie </a:t>
            </a:r>
            <a:r>
              <a:rPr lang="es-AR" dirty="0" err="1">
                <a:latin typeface="Oswald"/>
                <a:ea typeface="Oswald"/>
                <a:cs typeface="Oswald"/>
                <a:sym typeface="Oswald"/>
              </a:rPr>
              <a:t>Spiegel</a:t>
            </a:r>
            <a:r>
              <a:rPr lang="es-AR" dirty="0">
                <a:latin typeface="Oswald"/>
                <a:ea typeface="Oswald"/>
                <a:cs typeface="Oswald"/>
                <a:sym typeface="Oswald"/>
              </a:rPr>
              <a:t> en los laboratorios Bell en los 70’s</a:t>
            </a:r>
            <a:endParaRPr sz="1400" b="0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1;p3">
            <a:extLst>
              <a:ext uri="{FF2B5EF4-FFF2-40B4-BE49-F238E27FC236}">
                <a16:creationId xmlns:a16="http://schemas.microsoft.com/office/drawing/2014/main" id="{83CE9041-188E-44E1-B1F4-9F372C754575}"/>
              </a:ext>
            </a:extLst>
          </p:cNvPr>
          <p:cNvSpPr txBox="1"/>
          <p:nvPr/>
        </p:nvSpPr>
        <p:spPr>
          <a:xfrm>
            <a:off x="6484427" y="5219741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EDBE2F-283B-400F-92AC-21E866D73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043" y="5193223"/>
            <a:ext cx="962100" cy="342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0C07F-FEC7-42D5-A244-B9C2578C3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006" y="5197909"/>
            <a:ext cx="823393" cy="400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/>
        </p:nvSpPr>
        <p:spPr>
          <a:xfrm>
            <a:off x="384773" y="390558"/>
            <a:ext cx="7176612" cy="82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b="0" i="0" u="none" strike="noStrike" cap="none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Sintetizadores</a:t>
            </a:r>
            <a:endParaRPr sz="2600" b="0" i="0" u="none" strike="noStrike" cap="none" dirty="0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7" b="11043"/>
          <a:stretch/>
        </p:blipFill>
        <p:spPr>
          <a:xfrm>
            <a:off x="2930258" y="1164951"/>
            <a:ext cx="3061041" cy="3873482"/>
          </a:xfrm>
          <a:prstGeom prst="rect">
            <a:avLst/>
          </a:prstGeom>
        </p:spPr>
      </p:pic>
      <p:sp>
        <p:nvSpPr>
          <p:cNvPr id="13" name="Google Shape;91;p3">
            <a:extLst>
              <a:ext uri="{FF2B5EF4-FFF2-40B4-BE49-F238E27FC236}">
                <a16:creationId xmlns:a16="http://schemas.microsoft.com/office/drawing/2014/main" id="{D84CF79F-B7AD-4C5D-948A-F84E94046B8E}"/>
              </a:ext>
            </a:extLst>
          </p:cNvPr>
          <p:cNvSpPr txBox="1"/>
          <p:nvPr/>
        </p:nvSpPr>
        <p:spPr>
          <a:xfrm>
            <a:off x="6657853" y="5259156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08036A-2BC7-4D5A-A73B-54F13CCD0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69" y="5232638"/>
            <a:ext cx="962100" cy="342507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6C2B07F-6EAE-4A41-ABAC-BB02B9B35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569" y="5314654"/>
            <a:ext cx="614367" cy="2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/>
        </p:nvSpPr>
        <p:spPr>
          <a:xfrm>
            <a:off x="384773" y="390558"/>
            <a:ext cx="7176612" cy="82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b="0" i="0" u="none" strike="noStrike" cap="none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Sintetizadores</a:t>
            </a:r>
            <a:endParaRPr sz="2600" b="0" i="0" u="none" strike="noStrike" cap="none" dirty="0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t="8417" r="15403" b="-1"/>
          <a:stretch/>
        </p:blipFill>
        <p:spPr>
          <a:xfrm>
            <a:off x="2113941" y="1375437"/>
            <a:ext cx="4173416" cy="3502710"/>
          </a:xfrm>
          <a:prstGeom prst="rect">
            <a:avLst/>
          </a:prstGeom>
        </p:spPr>
      </p:pic>
      <p:sp>
        <p:nvSpPr>
          <p:cNvPr id="13" name="Google Shape;91;p3">
            <a:extLst>
              <a:ext uri="{FF2B5EF4-FFF2-40B4-BE49-F238E27FC236}">
                <a16:creationId xmlns:a16="http://schemas.microsoft.com/office/drawing/2014/main" id="{34049DBF-DB3C-48A4-8D89-EADF80FC6044}"/>
              </a:ext>
            </a:extLst>
          </p:cNvPr>
          <p:cNvSpPr txBox="1"/>
          <p:nvPr/>
        </p:nvSpPr>
        <p:spPr>
          <a:xfrm>
            <a:off x="6657853" y="5259156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BAA2FA-DE45-429E-A197-34E2EAC5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69" y="5232638"/>
            <a:ext cx="962100" cy="342507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032F170-BC89-457F-8CFF-DB310D23D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569" y="5314654"/>
            <a:ext cx="614367" cy="2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/>
        </p:nvSpPr>
        <p:spPr>
          <a:xfrm>
            <a:off x="384773" y="390558"/>
            <a:ext cx="7176612" cy="82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2600" b="0" i="0" u="none" strike="noStrike" cap="none" dirty="0">
                <a:solidFill>
                  <a:srgbClr val="902B8C"/>
                </a:solidFill>
                <a:latin typeface="Oswald"/>
                <a:ea typeface="Oswald"/>
                <a:cs typeface="Oswald"/>
                <a:sym typeface="Oswald"/>
              </a:rPr>
              <a:t>Sintetizadores</a:t>
            </a:r>
            <a:endParaRPr sz="2600" b="0" i="0" u="none" strike="noStrike" cap="none" dirty="0">
              <a:solidFill>
                <a:srgbClr val="902B8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3" y="3614132"/>
            <a:ext cx="4071150" cy="15716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67" y="998190"/>
            <a:ext cx="2726918" cy="25000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581" y="3618395"/>
            <a:ext cx="3914042" cy="1082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837943" y="1340725"/>
            <a:ext cx="3427884" cy="2143570"/>
          </a:xfrm>
          <a:prstGeom prst="rect">
            <a:avLst/>
          </a:prstGeom>
        </p:spPr>
      </p:pic>
      <p:sp>
        <p:nvSpPr>
          <p:cNvPr id="11" name="Google Shape;91;p3">
            <a:extLst>
              <a:ext uri="{FF2B5EF4-FFF2-40B4-BE49-F238E27FC236}">
                <a16:creationId xmlns:a16="http://schemas.microsoft.com/office/drawing/2014/main" id="{AC38DEE9-5C8F-4669-ACF6-2507157CA35F}"/>
              </a:ext>
            </a:extLst>
          </p:cNvPr>
          <p:cNvSpPr txBox="1"/>
          <p:nvPr/>
        </p:nvSpPr>
        <p:spPr>
          <a:xfrm>
            <a:off x="6657853" y="5259156"/>
            <a:ext cx="847200" cy="30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b="0" i="0" u="none" strike="noStrike" cap="none" dirty="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ACOMPAÑAN:</a:t>
            </a: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4A0682-046B-48BD-9A66-6DC653458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469" y="5232638"/>
            <a:ext cx="962100" cy="34250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649FDD1-492D-4752-8A4E-2805DDFB6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2569" y="5314654"/>
            <a:ext cx="614367" cy="2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300</Words>
  <Application>Microsoft Office PowerPoint</Application>
  <PresentationFormat>Presentación en pantalla (16:10)</PresentationFormat>
  <Paragraphs>76</Paragraphs>
  <Slides>14</Slides>
  <Notes>14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Consolas</vt:lpstr>
      <vt:lpstr>Oswald Regular</vt:lpstr>
      <vt:lpstr>Oswald</vt:lpstr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 de Windows</cp:lastModifiedBy>
  <cp:revision>47</cp:revision>
  <dcterms:modified xsi:type="dcterms:W3CDTF">2021-08-07T14:58:24Z</dcterms:modified>
</cp:coreProperties>
</file>